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6858000" type="screen4x3"/>
  <p:notesSz cx="6735763" cy="9866313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Malgun Gothic" panose="020B0503020000020004" pitchFamily="50" charset="-127"/>
      <p:regular r:id="rId39"/>
      <p:bold r:id="rId40"/>
    </p:embeddedFont>
    <p:embeddedFont>
      <p:font typeface="Nanum Gothic" panose="020B0600000101010101" charset="-127"/>
      <p:regular r:id="rId41"/>
      <p:bold r:id="rId42"/>
    </p:embeddedFont>
    <p:embeddedFont>
      <p:font typeface="Roboto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182">
          <p15:clr>
            <a:srgbClr val="A4A3A4"/>
          </p15:clr>
        </p15:guide>
        <p15:guide id="4" orient="horz" pos="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08" y="384"/>
      </p:cViewPr>
      <p:guideLst>
        <p:guide orient="horz" pos="2160"/>
        <p:guide pos="2880"/>
        <p:guide pos="182"/>
        <p:guide orient="horz" pos="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19413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14763" y="0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1013"/>
            <a:ext cx="2919413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46729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8197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c85ee649c_4_143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5c85ee649c_4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4402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c85ee649c_4_152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5c85ee649c_4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2788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c85ee649c_4_16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5c85ee649c_4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3344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c85ee649c_4_16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5c85ee649c_4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3994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c85ee649c_4_17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5c85ee649c_4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1251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c85ee649c_4_187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5c85ee649c_4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9703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c85ee649c_4_19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5c85ee649c_4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2861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c85ee649c_4_20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5c85ee649c_4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941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c85ee649c_4_214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5c85ee649c_4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0001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c85ee649c_4_222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5c85ee649c_4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2508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b919de422_0_10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5b919de42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4210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c85ee649c_4_231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magic quadrant - Qlik - data analytics and BI.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5c85ee649c_4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6245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c85ee649c_4_242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Your </a:t>
            </a:r>
            <a:r>
              <a:rPr lang="ko-KR" sz="10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Composite score</a:t>
            </a: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each test </a:t>
            </a:r>
            <a:r>
              <a:rPr lang="ko-KR" sz="10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score</a:t>
            </a: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(English, mathematics, reading, science) range from 1 (low) to 36 (high). The </a:t>
            </a:r>
            <a:r>
              <a:rPr lang="ko-KR" sz="10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Composite score</a:t>
            </a: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the average of your four test </a:t>
            </a:r>
            <a:r>
              <a:rPr lang="ko-KR" sz="10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scores</a:t>
            </a: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rounded to the nearest whole number. Fractions less than one-half are rounded down; fractions one-half or more are rounded up.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composite product score - 종합점수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5c85ee649c_4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5209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c85ee649c_4_252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5c85ee649c_4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0507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c85ee649c_4_261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VizQL - </a:t>
            </a: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Cache </a:t>
            </a:r>
            <a:r>
              <a:rPr lang="ko-KR" sz="10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Server</a:t>
            </a: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 query cache distributed and shared across the </a:t>
            </a:r>
            <a:r>
              <a:rPr lang="ko-KR" sz="10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server</a:t>
            </a: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cluster. ... The Data Engine creates data extracts and processes queries. Automatically installed when you install File Store, </a:t>
            </a:r>
            <a:r>
              <a:rPr lang="ko-KR" sz="10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VizQL Server</a:t>
            </a: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Application </a:t>
            </a:r>
            <a:r>
              <a:rPr lang="ko-KR" sz="10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Server</a:t>
            </a: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(VizPortal), Data </a:t>
            </a:r>
            <a:r>
              <a:rPr lang="ko-KR" sz="10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Server</a:t>
            </a: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or Backgrounder.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5c85ee649c_4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4922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c85ee649c_4_271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kpi (</a:t>
            </a:r>
            <a:r>
              <a:rPr lang="ko-KR" sz="1000">
                <a:solidFill>
                  <a:srgbClr val="1A0DA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key performance indicator</a:t>
            </a: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.)</a:t>
            </a:r>
            <a:r>
              <a:rPr lang="ko-KR" sz="1000">
                <a:latin typeface="Arial"/>
                <a:ea typeface="Arial"/>
                <a:cs typeface="Arial"/>
                <a:sym typeface="Arial"/>
              </a:rPr>
              <a:t> - Performance indicator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5c85ee649c_4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01929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c85ee649c_4_28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5c85ee649c_4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8395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c85ee649c_4_28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The scatter plot, also known as a scatter diagram, scatter chart, scattergram or scatter graph, is useful to compare two different measures for patterns. Like the circle view and the side-by-side circle chart, the scatter plot also uses symbols to visualize data. The big difference with a scatter plot is that both axes in the chart are measures rather than dimensions (one measure on the Column shelf and another measure on the Row shelf).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5c85ee649c_4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29354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c85ee649c_4_29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5c85ee649c_4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3826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c85ee649c_4_307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KRA- 한국마사회 (Korean Racing Association)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5c85ee649c_4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88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c85ee649c_4_31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5c85ee649c_4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4355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95e44b6ff_1_21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Speed test를 해서 인터넷 스피가느린경우, </a:t>
            </a:r>
            <a:endParaRPr sz="10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tableau public download (총337MB) 가 느릴수 있으니 소개를 시작하기 전에 다운로드를 받아놓는것이 좋다</a:t>
            </a:r>
            <a:endParaRPr sz="10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595e44b6ff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13843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c85ee649c_4_32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5c85ee649c_4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8420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b919de422_2_173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E6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5b919de422_2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5685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85ee649c_4_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10</a:t>
            </a:r>
            <a:endParaRPr/>
          </a:p>
        </p:txBody>
      </p:sp>
      <p:sp>
        <p:nvSpPr>
          <p:cNvPr id="212" name="Google Shape;212;g5c85ee649c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4164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c85ee649c_4_1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5c85ee649c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377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c85ee649c_4_2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5c85ee649c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7727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c85ee649c_4_3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5c85ee649c_4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5838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c85ee649c_4_4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5c85ee649c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0430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c85ee649c_0_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5c85ee649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5799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9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88" name="Google Shape;8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95" name="Google Shape;9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18" name="Google Shape;11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10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2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10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10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10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59" name="Google Shape;15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10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body" idx="1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72" name="Google Shape;7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tableau.com/sites/default/files/whitepapers/whitepaper_tableau-for-the-enterprise_0.pdf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jp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jp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udemy.com/artificial-intelligence-az/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datavisualization.co.kr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datavisualization.co.kr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datavisualization.co.kr/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datavisualization.co.kr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datavisualization.co.kr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/>
        </p:nvSpPr>
        <p:spPr>
          <a:xfrm>
            <a:off x="2804675" y="2477500"/>
            <a:ext cx="3660900" cy="17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2AB9C7"/>
                </a:solidFill>
              </a:rPr>
              <a:t>데이터 시각화와 태블로(Tableau) 소개</a:t>
            </a:r>
            <a:endParaRPr sz="3600" b="1" i="0" u="none" strike="noStrike" cap="none">
              <a:solidFill>
                <a:srgbClr val="2AB9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3720298" y="4262652"/>
            <a:ext cx="1703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0C0C0C"/>
                </a:solidFill>
              </a:rPr>
              <a:t>유양규(Rotunda)</a:t>
            </a:r>
            <a:endParaRPr sz="1400" b="1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6305840" y="361155"/>
            <a:ext cx="25362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한국기술교육대학교 능력개발교육원</a:t>
            </a: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6305850" y="638150"/>
            <a:ext cx="25362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시각화와 태블로(Tableau) 소개</a:t>
            </a:r>
            <a:endParaRPr sz="1600" b="1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4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613" y="1476366"/>
            <a:ext cx="7724775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4"/>
          <p:cNvSpPr txBox="1"/>
          <p:nvPr/>
        </p:nvSpPr>
        <p:spPr>
          <a:xfrm>
            <a:off x="1048750" y="4215550"/>
            <a:ext cx="73857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1C4587"/>
                </a:solidFill>
              </a:rPr>
              <a:t>VISION</a:t>
            </a:r>
            <a:r>
              <a:rPr lang="ko-KR" sz="1800">
                <a:solidFill>
                  <a:srgbClr val="1C4587"/>
                </a:solidFill>
              </a:rPr>
              <a:t>  - 	Help people see and understand their data</a:t>
            </a:r>
            <a:endParaRPr sz="1800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1C4587"/>
                </a:solidFill>
              </a:rPr>
              <a:t>			사람들이 </a:t>
            </a:r>
            <a:r>
              <a:rPr lang="ko-KR" sz="1800" b="1">
                <a:solidFill>
                  <a:srgbClr val="1C4587"/>
                </a:solidFill>
              </a:rPr>
              <a:t>데이터</a:t>
            </a:r>
            <a:r>
              <a:rPr lang="ko-KR" sz="1800">
                <a:solidFill>
                  <a:srgbClr val="1C4587"/>
                </a:solidFill>
              </a:rPr>
              <a:t>를 </a:t>
            </a:r>
            <a:r>
              <a:rPr lang="ko-KR" sz="1800" b="1">
                <a:solidFill>
                  <a:srgbClr val="1C4587"/>
                </a:solidFill>
              </a:rPr>
              <a:t>보고</a:t>
            </a:r>
            <a:r>
              <a:rPr lang="ko-KR" sz="1800">
                <a:solidFill>
                  <a:srgbClr val="1C4587"/>
                </a:solidFill>
              </a:rPr>
              <a:t>, </a:t>
            </a:r>
            <a:r>
              <a:rPr lang="ko-KR" sz="1800" b="1">
                <a:solidFill>
                  <a:srgbClr val="1C4587"/>
                </a:solidFill>
              </a:rPr>
              <a:t>이해</a:t>
            </a:r>
            <a:r>
              <a:rPr lang="ko-KR" sz="1800">
                <a:solidFill>
                  <a:srgbClr val="1C4587"/>
                </a:solidFill>
              </a:rPr>
              <a:t>할 수 있도록 도와줍니다</a:t>
            </a:r>
            <a:endParaRPr sz="1800">
              <a:solidFill>
                <a:srgbClr val="1C4587"/>
              </a:solidFill>
            </a:endParaRPr>
          </a:p>
        </p:txBody>
      </p:sp>
      <p:sp>
        <p:nvSpPr>
          <p:cNvPr id="282" name="Google Shape;282;p34"/>
          <p:cNvSpPr/>
          <p:nvPr/>
        </p:nvSpPr>
        <p:spPr>
          <a:xfrm>
            <a:off x="6359000" y="422025"/>
            <a:ext cx="23559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태블로 소개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5"/>
          <p:cNvPicPr preferRelativeResize="0"/>
          <p:nvPr/>
        </p:nvPicPr>
        <p:blipFill rotWithShape="1">
          <a:blip r:embed="rId4">
            <a:alphaModFix/>
          </a:blip>
          <a:srcRect t="7672" r="4415"/>
          <a:stretch/>
        </p:blipFill>
        <p:spPr>
          <a:xfrm>
            <a:off x="1282463" y="1176775"/>
            <a:ext cx="6579074" cy="48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5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  <p:pic>
        <p:nvPicPr>
          <p:cNvPr id="289" name="Google Shape;289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5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5"/>
          <p:cNvSpPr/>
          <p:nvPr/>
        </p:nvSpPr>
        <p:spPr>
          <a:xfrm>
            <a:off x="6359000" y="422025"/>
            <a:ext cx="23559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태블로 소개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  <p:pic>
        <p:nvPicPr>
          <p:cNvPr id="297" name="Google Shape;297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36"/>
          <p:cNvPicPr preferRelativeResize="0"/>
          <p:nvPr/>
        </p:nvPicPr>
        <p:blipFill rotWithShape="1">
          <a:blip r:embed="rId5">
            <a:alphaModFix/>
          </a:blip>
          <a:srcRect l="8402" r="7323" b="7080"/>
          <a:stretch/>
        </p:blipFill>
        <p:spPr>
          <a:xfrm>
            <a:off x="905775" y="1333712"/>
            <a:ext cx="7332458" cy="460681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 txBox="1"/>
          <p:nvPr/>
        </p:nvSpPr>
        <p:spPr>
          <a:xfrm>
            <a:off x="820950" y="830975"/>
            <a:ext cx="57666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C4587"/>
                </a:solidFill>
              </a:rPr>
              <a:t>사용자가 직접 빅데이터, 클라우드 등 모든 데이터를 연결 분석함으로써 실질적인 Self-Service Data Analysis가 가능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301" name="Google Shape;301;p36"/>
          <p:cNvSpPr/>
          <p:nvPr/>
        </p:nvSpPr>
        <p:spPr>
          <a:xfrm>
            <a:off x="6359000" y="422025"/>
            <a:ext cx="23559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태블로 소개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pic>
        <p:nvPicPr>
          <p:cNvPr id="307" name="Google Shape;30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7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213" y="1605714"/>
            <a:ext cx="7402537" cy="41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7"/>
          <p:cNvSpPr txBox="1"/>
          <p:nvPr/>
        </p:nvSpPr>
        <p:spPr>
          <a:xfrm>
            <a:off x="798900" y="1072672"/>
            <a:ext cx="57666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1F447D"/>
                </a:solidFill>
              </a:rPr>
              <a:t>Tableau의 직관적이고 사용하기 쉬운 인터페이스는 사용자들이 빠르고 간편하게 데이터를 분석할 수 있도록 도와줌</a:t>
            </a:r>
            <a:endParaRPr dirty="0">
              <a:solidFill>
                <a:srgbClr val="1C4587"/>
              </a:solidFill>
            </a:endParaRPr>
          </a:p>
        </p:txBody>
      </p:sp>
      <p:sp>
        <p:nvSpPr>
          <p:cNvPr id="311" name="Google Shape;311;p37"/>
          <p:cNvSpPr/>
          <p:nvPr/>
        </p:nvSpPr>
        <p:spPr>
          <a:xfrm>
            <a:off x="6359000" y="422025"/>
            <a:ext cx="23559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태블로 소개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  <p:pic>
        <p:nvPicPr>
          <p:cNvPr id="317" name="Google Shape;317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2288" y="1375861"/>
            <a:ext cx="7281612" cy="444480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8"/>
          <p:cNvSpPr txBox="1"/>
          <p:nvPr/>
        </p:nvSpPr>
        <p:spPr>
          <a:xfrm>
            <a:off x="732225" y="774775"/>
            <a:ext cx="57666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solidFill>
                  <a:srgbClr val="1F447D"/>
                </a:solidFill>
              </a:rPr>
              <a:t>전 세계, 모든 비즈니스 영역에서 85,000여개 이상의 </a:t>
            </a:r>
            <a:endParaRPr lang="en-US" altLang="ko-KR" dirty="0" smtClean="0"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 smtClean="0">
                <a:solidFill>
                  <a:srgbClr val="1F447D"/>
                </a:solidFill>
              </a:rPr>
              <a:t>기업들이</a:t>
            </a:r>
            <a:r>
              <a:rPr lang="en-US" altLang="ko-KR" dirty="0" smtClean="0">
                <a:solidFill>
                  <a:srgbClr val="1F447D"/>
                </a:solidFill>
              </a:rPr>
              <a:t> </a:t>
            </a:r>
            <a:r>
              <a:rPr lang="ko-KR" dirty="0" smtClean="0">
                <a:solidFill>
                  <a:srgbClr val="1F447D"/>
                </a:solidFill>
              </a:rPr>
              <a:t>이미 </a:t>
            </a:r>
            <a:r>
              <a:rPr lang="ko-KR" dirty="0">
                <a:solidFill>
                  <a:srgbClr val="1F447D"/>
                </a:solidFill>
              </a:rPr>
              <a:t>Tableau의 고객들 입니다. (2019.2Q)</a:t>
            </a:r>
            <a:endParaRPr dirty="0">
              <a:solidFill>
                <a:srgbClr val="1F447D"/>
              </a:solidFill>
            </a:endParaRPr>
          </a:p>
        </p:txBody>
      </p:sp>
      <p:sp>
        <p:nvSpPr>
          <p:cNvPr id="321" name="Google Shape;321;p38"/>
          <p:cNvSpPr/>
          <p:nvPr/>
        </p:nvSpPr>
        <p:spPr>
          <a:xfrm>
            <a:off x="6359000" y="422025"/>
            <a:ext cx="23559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태블로 소개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  <p:pic>
        <p:nvPicPr>
          <p:cNvPr id="327" name="Google Shape;327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3314" y="1453314"/>
            <a:ext cx="7145812" cy="4366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9"/>
          <p:cNvSpPr txBox="1"/>
          <p:nvPr/>
        </p:nvSpPr>
        <p:spPr>
          <a:xfrm>
            <a:off x="646500" y="85024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1F447D"/>
                </a:solidFill>
              </a:rPr>
              <a:t>국내에서도 많은 고객께서 Tableau를 선택함으로써 </a:t>
            </a:r>
            <a:endParaRPr dirty="0"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1F447D"/>
                </a:solidFill>
              </a:rPr>
              <a:t>비즈니스 경쟁력을 확보해 나가고 있습니다. (2019.2Q 1,000개 고객사 돌파)</a:t>
            </a:r>
            <a:endParaRPr dirty="0">
              <a:solidFill>
                <a:srgbClr val="1F447D"/>
              </a:solidFill>
            </a:endParaRPr>
          </a:p>
        </p:txBody>
      </p:sp>
      <p:sp>
        <p:nvSpPr>
          <p:cNvPr id="331" name="Google Shape;331;p39"/>
          <p:cNvSpPr/>
          <p:nvPr/>
        </p:nvSpPr>
        <p:spPr>
          <a:xfrm>
            <a:off x="6359000" y="422025"/>
            <a:ext cx="23559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태블로 소개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  <p:pic>
        <p:nvPicPr>
          <p:cNvPr id="337" name="Google Shape;33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</a:rPr>
              <a:t>02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0"/>
          <p:cNvSpPr txBox="1"/>
          <p:nvPr/>
        </p:nvSpPr>
        <p:spPr>
          <a:xfrm>
            <a:off x="656025" y="840225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1F447D"/>
                </a:solidFill>
              </a:rPr>
              <a:t>국내에서도 많은 고객께서 Tableau를 선택함으로써 </a:t>
            </a:r>
            <a:endParaRPr dirty="0"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1F447D"/>
                </a:solidFill>
              </a:rPr>
              <a:t>비즈니스 경쟁력을 확보해 나가고 있습니다. (2019.2Q 1,000개 고객사 돌파)</a:t>
            </a:r>
            <a:endParaRPr dirty="0">
              <a:solidFill>
                <a:srgbClr val="1F447D"/>
              </a:solidFill>
            </a:endParaRPr>
          </a:p>
        </p:txBody>
      </p:sp>
      <p:pic>
        <p:nvPicPr>
          <p:cNvPr id="340" name="Google Shape;34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6064" y="1529222"/>
            <a:ext cx="7163062" cy="438715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0"/>
          <p:cNvSpPr/>
          <p:nvPr/>
        </p:nvSpPr>
        <p:spPr>
          <a:xfrm>
            <a:off x="6359000" y="422025"/>
            <a:ext cx="23559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태블로 소개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  <p:pic>
        <p:nvPicPr>
          <p:cNvPr id="347" name="Google Shape;347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1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1"/>
          <p:cNvSpPr txBox="1"/>
          <p:nvPr/>
        </p:nvSpPr>
        <p:spPr>
          <a:xfrm>
            <a:off x="656025" y="903780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1F447D"/>
                </a:solidFill>
              </a:rPr>
              <a:t>국내에서도 많은 고객께서 Tableau를 선택함으로써 </a:t>
            </a:r>
            <a:endParaRPr dirty="0"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1F447D"/>
                </a:solidFill>
              </a:rPr>
              <a:t>비즈니스 경쟁력을 확보해 나가고 있습니다. (2019.2Q 1,000개 고객사 돌파)</a:t>
            </a:r>
            <a:endParaRPr dirty="0">
              <a:solidFill>
                <a:srgbClr val="1F447D"/>
              </a:solidFill>
            </a:endParaRPr>
          </a:p>
        </p:txBody>
      </p:sp>
      <p:pic>
        <p:nvPicPr>
          <p:cNvPr id="350" name="Google Shape;35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4512" y="1636203"/>
            <a:ext cx="6837818" cy="41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1"/>
          <p:cNvSpPr/>
          <p:nvPr/>
        </p:nvSpPr>
        <p:spPr>
          <a:xfrm>
            <a:off x="6359000" y="422025"/>
            <a:ext cx="23559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태블로 소개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  <p:pic>
        <p:nvPicPr>
          <p:cNvPr id="357" name="Google Shape;35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2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42"/>
          <p:cNvPicPr preferRelativeResize="0"/>
          <p:nvPr/>
        </p:nvPicPr>
        <p:blipFill rotWithShape="1">
          <a:blip r:embed="rId5">
            <a:alphaModFix/>
          </a:blip>
          <a:srcRect t="17238" b="9156"/>
          <a:stretch/>
        </p:blipFill>
        <p:spPr>
          <a:xfrm>
            <a:off x="505013" y="1359656"/>
            <a:ext cx="8124637" cy="4484978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2"/>
          <p:cNvSpPr/>
          <p:nvPr/>
        </p:nvSpPr>
        <p:spPr>
          <a:xfrm>
            <a:off x="6359000" y="422025"/>
            <a:ext cx="23559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태블로 소개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  <p:pic>
        <p:nvPicPr>
          <p:cNvPr id="366" name="Google Shape;366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3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612" y="1228875"/>
            <a:ext cx="7946780" cy="481647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3"/>
          <p:cNvSpPr txBox="1"/>
          <p:nvPr/>
        </p:nvSpPr>
        <p:spPr>
          <a:xfrm>
            <a:off x="656025" y="698575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C4587"/>
                </a:solidFill>
              </a:rPr>
              <a:t>용도에 따라 다양한 방법으로 완성된 시각화물을 공유 가능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70" name="Google Shape;370;p43"/>
          <p:cNvSpPr/>
          <p:nvPr/>
        </p:nvSpPr>
        <p:spPr>
          <a:xfrm>
            <a:off x="6359000" y="422025"/>
            <a:ext cx="23559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태블로 소개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8429" y="496111"/>
            <a:ext cx="1892301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/>
          <p:nvPr/>
        </p:nvSpPr>
        <p:spPr>
          <a:xfrm>
            <a:off x="969550" y="3652900"/>
            <a:ext cx="2019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2AB9C7"/>
                </a:solidFill>
              </a:rPr>
              <a:t>데이터 시각화의 중요성</a:t>
            </a:r>
            <a:endParaRPr sz="1500" b="1">
              <a:solidFill>
                <a:srgbClr val="2AB9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6"/>
          <p:cNvSpPr/>
          <p:nvPr/>
        </p:nvSpPr>
        <p:spPr>
          <a:xfrm>
            <a:off x="3737625" y="3652900"/>
            <a:ext cx="2428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2AB9C7"/>
                </a:solidFill>
              </a:rPr>
              <a:t>태블로 소개</a:t>
            </a:r>
            <a:endParaRPr sz="1500" b="1">
              <a:solidFill>
                <a:srgbClr val="2AB9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4429" y="2763895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1376" y="2763895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37633" y="2763895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/>
          <p:nvPr/>
        </p:nvSpPr>
        <p:spPr>
          <a:xfrm>
            <a:off x="1102751" y="2919492"/>
            <a:ext cx="62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6"/>
          <p:cNvSpPr/>
          <p:nvPr/>
        </p:nvSpPr>
        <p:spPr>
          <a:xfrm>
            <a:off x="3871791" y="2919492"/>
            <a:ext cx="62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  <p:pic>
        <p:nvPicPr>
          <p:cNvPr id="376" name="Google Shape;376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4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5300" y="1418441"/>
            <a:ext cx="4572000" cy="45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4"/>
          <p:cNvSpPr txBox="1"/>
          <p:nvPr/>
        </p:nvSpPr>
        <p:spPr>
          <a:xfrm>
            <a:off x="656025" y="698575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Tableau는 2019년 Gartner Magic Quadrant의</a:t>
            </a:r>
            <a:endParaRPr b="1"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Business Intelligence &amp; Analytics Platform 분야에서 7년 연속 “Leader”로 선정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380" name="Google Shape;380;p44"/>
          <p:cNvSpPr txBox="1"/>
          <p:nvPr/>
        </p:nvSpPr>
        <p:spPr>
          <a:xfrm>
            <a:off x="656025" y="1418488"/>
            <a:ext cx="3435900" cy="45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C4587"/>
                </a:solidFill>
              </a:rPr>
              <a:t>“Tableau는 ‘Magic Quadrant’와 연인(sweetheart)사이다”</a:t>
            </a:r>
            <a:r>
              <a:rPr lang="ko-KR">
                <a:solidFill>
                  <a:srgbClr val="1C4587"/>
                </a:solidFill>
              </a:rPr>
              <a:t>	</a:t>
            </a:r>
            <a:endParaRPr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6D9EEB"/>
                </a:solidFill>
              </a:rPr>
              <a:t>- Gartner</a:t>
            </a:r>
            <a:endParaRPr b="1">
              <a:solidFill>
                <a:srgbClr val="6D9EE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C4587"/>
                </a:solidFill>
              </a:rPr>
              <a:t>“Tableau는 in-house개발 영역에서 매우 큰 차이로 가장 높은 점수를 받았다.  Tableau와 근접한 제품은 거의 없었다”</a:t>
            </a:r>
            <a:r>
              <a:rPr lang="ko-KR">
                <a:solidFill>
                  <a:srgbClr val="1C4587"/>
                </a:solidFill>
              </a:rPr>
              <a:t>	</a:t>
            </a:r>
            <a:r>
              <a:rPr lang="ko-KR" b="1">
                <a:solidFill>
                  <a:srgbClr val="6D9EEB"/>
                </a:solidFill>
              </a:rPr>
              <a:t>- BARC</a:t>
            </a:r>
            <a:endParaRPr b="1">
              <a:solidFill>
                <a:srgbClr val="6D9EE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C4587"/>
                </a:solidFill>
              </a:rPr>
              <a:t>“Tableau는 지속적으로 기준을   만들어가고 있다…”</a:t>
            </a:r>
            <a:r>
              <a:rPr lang="ko-KR">
                <a:solidFill>
                  <a:srgbClr val="1C4587"/>
                </a:solidFill>
              </a:rPr>
              <a:t>	</a:t>
            </a:r>
            <a:endParaRPr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6D9EEB"/>
                </a:solidFill>
              </a:rPr>
              <a:t>- Forrester</a:t>
            </a:r>
            <a:endParaRPr b="1">
              <a:solidFill>
                <a:srgbClr val="6D9EE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C4587"/>
                </a:solidFill>
              </a:rPr>
              <a:t>“Tableau 만큼 고객기반의 열렬한 지지자들을 가진 회사는 드물것이다”</a:t>
            </a:r>
            <a:r>
              <a:rPr lang="ko-KR">
                <a:solidFill>
                  <a:srgbClr val="1C4587"/>
                </a:solidFill>
              </a:rPr>
              <a:t>	</a:t>
            </a:r>
            <a:r>
              <a:rPr lang="ko-KR" b="1">
                <a:solidFill>
                  <a:srgbClr val="6D9EEB"/>
                </a:solidFill>
              </a:rPr>
              <a:t>- Gartner</a:t>
            </a:r>
            <a:endParaRPr b="1">
              <a:solidFill>
                <a:srgbClr val="6D9EEB"/>
              </a:solidFill>
            </a:endParaRPr>
          </a:p>
        </p:txBody>
      </p:sp>
      <p:sp>
        <p:nvSpPr>
          <p:cNvPr id="381" name="Google Shape;381;p44"/>
          <p:cNvSpPr/>
          <p:nvPr/>
        </p:nvSpPr>
        <p:spPr>
          <a:xfrm>
            <a:off x="7048425" y="2303150"/>
            <a:ext cx="937800" cy="9444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4"/>
          <p:cNvSpPr/>
          <p:nvPr/>
        </p:nvSpPr>
        <p:spPr>
          <a:xfrm>
            <a:off x="6359000" y="422025"/>
            <a:ext cx="23559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태블로 소개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  <p:pic>
        <p:nvPicPr>
          <p:cNvPr id="388" name="Google Shape;38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5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5"/>
          <p:cNvSpPr txBox="1"/>
          <p:nvPr/>
        </p:nvSpPr>
        <p:spPr>
          <a:xfrm>
            <a:off x="656025" y="1418488"/>
            <a:ext cx="3435900" cy="45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C4587"/>
                </a:solidFill>
              </a:rPr>
              <a:t>“Tableau는 ‘Magic Quadrant’와 연인(sweetheart)사이다”</a:t>
            </a:r>
            <a:r>
              <a:rPr lang="ko-KR">
                <a:solidFill>
                  <a:srgbClr val="1C4587"/>
                </a:solidFill>
              </a:rPr>
              <a:t>	</a:t>
            </a:r>
            <a:endParaRPr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6D9EEB"/>
                </a:solidFill>
              </a:rPr>
              <a:t>- Gartner</a:t>
            </a:r>
            <a:endParaRPr b="1">
              <a:solidFill>
                <a:srgbClr val="6D9EE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C4587"/>
                </a:solidFill>
              </a:rPr>
              <a:t>“Tableau는 in-house개발 영역에서 매우 큰 차이로 가장 높은 점수를 받았다.  Tableau와 근접한 제품은 거의 없었다”</a:t>
            </a:r>
            <a:r>
              <a:rPr lang="ko-KR">
                <a:solidFill>
                  <a:srgbClr val="1C4587"/>
                </a:solidFill>
              </a:rPr>
              <a:t>	</a:t>
            </a:r>
            <a:r>
              <a:rPr lang="ko-KR" b="1">
                <a:solidFill>
                  <a:srgbClr val="6D9EEB"/>
                </a:solidFill>
              </a:rPr>
              <a:t>- BARC</a:t>
            </a:r>
            <a:endParaRPr b="1">
              <a:solidFill>
                <a:srgbClr val="6D9EE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C4587"/>
                </a:solidFill>
              </a:rPr>
              <a:t>“Tableau는 지속적으로 기준을   만들어가고 있다…”</a:t>
            </a:r>
            <a:r>
              <a:rPr lang="ko-KR">
                <a:solidFill>
                  <a:srgbClr val="1C4587"/>
                </a:solidFill>
              </a:rPr>
              <a:t>	</a:t>
            </a:r>
            <a:endParaRPr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6D9EEB"/>
                </a:solidFill>
              </a:rPr>
              <a:t>- Forrester</a:t>
            </a:r>
            <a:endParaRPr b="1">
              <a:solidFill>
                <a:srgbClr val="6D9EE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C4587"/>
                </a:solidFill>
              </a:rPr>
              <a:t>“Tableau 만큼 고객기반의 열렬한 지지자들을 가진 회사는 드물것이다”</a:t>
            </a:r>
            <a:r>
              <a:rPr lang="ko-KR">
                <a:solidFill>
                  <a:srgbClr val="1C4587"/>
                </a:solidFill>
              </a:rPr>
              <a:t>	</a:t>
            </a:r>
            <a:r>
              <a:rPr lang="ko-KR" b="1">
                <a:solidFill>
                  <a:srgbClr val="6D9EEB"/>
                </a:solidFill>
              </a:rPr>
              <a:t>- Gartner</a:t>
            </a:r>
            <a:endParaRPr b="1">
              <a:solidFill>
                <a:srgbClr val="6D9EEB"/>
              </a:solidFill>
            </a:endParaRPr>
          </a:p>
        </p:txBody>
      </p:sp>
      <p:pic>
        <p:nvPicPr>
          <p:cNvPr id="391" name="Google Shape;391;p45"/>
          <p:cNvPicPr preferRelativeResize="0"/>
          <p:nvPr/>
        </p:nvPicPr>
        <p:blipFill rotWithShape="1">
          <a:blip r:embed="rId5">
            <a:alphaModFix/>
          </a:blip>
          <a:srcRect l="7089" t="3729" r="36191" b="7468"/>
          <a:stretch/>
        </p:blipFill>
        <p:spPr>
          <a:xfrm>
            <a:off x="4057109" y="1442626"/>
            <a:ext cx="4567779" cy="41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5"/>
          <p:cNvSpPr txBox="1"/>
          <p:nvPr/>
        </p:nvSpPr>
        <p:spPr>
          <a:xfrm>
            <a:off x="656025" y="82903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rgbClr val="1F447D"/>
                </a:solidFill>
              </a:rPr>
              <a:t>Gartner Magic Quadrant의 BI &amp; Analytics Platform</a:t>
            </a:r>
            <a:endParaRPr b="1" dirty="0"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rgbClr val="1F447D"/>
                </a:solidFill>
              </a:rPr>
              <a:t>분야에서 사용성이 가장 편하면서도 제품 성능이 우수한 것으로 평가</a:t>
            </a:r>
            <a:endParaRPr b="1" dirty="0">
              <a:solidFill>
                <a:srgbClr val="1C4587"/>
              </a:solidFill>
            </a:endParaRPr>
          </a:p>
        </p:txBody>
      </p:sp>
      <p:sp>
        <p:nvSpPr>
          <p:cNvPr id="393" name="Google Shape;393;p45"/>
          <p:cNvSpPr/>
          <p:nvPr/>
        </p:nvSpPr>
        <p:spPr>
          <a:xfrm>
            <a:off x="6359000" y="422025"/>
            <a:ext cx="23559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태블로 소개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6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  <p:pic>
        <p:nvPicPr>
          <p:cNvPr id="399" name="Google Shape;399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6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46"/>
          <p:cNvPicPr preferRelativeResize="0"/>
          <p:nvPr/>
        </p:nvPicPr>
        <p:blipFill rotWithShape="1">
          <a:blip r:embed="rId5">
            <a:alphaModFix/>
          </a:blip>
          <a:srcRect l="1546" r="1167"/>
          <a:stretch/>
        </p:blipFill>
        <p:spPr>
          <a:xfrm>
            <a:off x="536575" y="1636203"/>
            <a:ext cx="8093075" cy="410546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6"/>
          <p:cNvSpPr txBox="1"/>
          <p:nvPr/>
        </p:nvSpPr>
        <p:spPr>
          <a:xfrm>
            <a:off x="656025" y="698575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Tableau Server Architecture 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403" name="Google Shape;403;p46"/>
          <p:cNvSpPr/>
          <p:nvPr/>
        </p:nvSpPr>
        <p:spPr>
          <a:xfrm>
            <a:off x="6359000" y="422025"/>
            <a:ext cx="23559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태블로 소개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  <p:pic>
        <p:nvPicPr>
          <p:cNvPr id="409" name="Google Shape;409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7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1313" y="1126149"/>
            <a:ext cx="6801375" cy="48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7"/>
          <p:cNvSpPr txBox="1"/>
          <p:nvPr/>
        </p:nvSpPr>
        <p:spPr>
          <a:xfrm>
            <a:off x="656025" y="698575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빠르고 유연한 배포를 제공하는 태블로 서버 아키텍쳐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413" name="Google Shape;413;p47"/>
          <p:cNvSpPr txBox="1"/>
          <p:nvPr/>
        </p:nvSpPr>
        <p:spPr>
          <a:xfrm>
            <a:off x="279900" y="6034700"/>
            <a:ext cx="64653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u="sng" dirty="0" smtClean="0">
                <a:solidFill>
                  <a:schemeClr val="hlink"/>
                </a:solidFill>
                <a:hlinkClick r:id="rId6"/>
              </a:rPr>
              <a:t>출처</a:t>
            </a:r>
            <a:r>
              <a:rPr lang="en-US" altLang="ko-KR" sz="1000" u="sng" dirty="0" smtClean="0">
                <a:solidFill>
                  <a:schemeClr val="hlink"/>
                </a:solidFill>
                <a:hlinkClick r:id="rId6"/>
              </a:rPr>
              <a:t>: </a:t>
            </a:r>
            <a:r>
              <a:rPr lang="ko-KR" sz="1000" u="sng" dirty="0" smtClean="0">
                <a:solidFill>
                  <a:schemeClr val="hlink"/>
                </a:solidFill>
                <a:hlinkClick r:id="rId6"/>
              </a:rPr>
              <a:t>https</a:t>
            </a:r>
            <a:r>
              <a:rPr lang="ko-KR" sz="1000" u="sng" dirty="0">
                <a:solidFill>
                  <a:schemeClr val="hlink"/>
                </a:solidFill>
                <a:hlinkClick r:id="rId6"/>
              </a:rPr>
              <a:t>://www.tableau.com/sites/default/files/whitepapers/whitepaper_tableau-for-the-enterprise_0.pdf</a:t>
            </a:r>
            <a:endParaRPr sz="1000" dirty="0"/>
          </a:p>
        </p:txBody>
      </p:sp>
      <p:sp>
        <p:nvSpPr>
          <p:cNvPr id="414" name="Google Shape;414;p47"/>
          <p:cNvSpPr/>
          <p:nvPr/>
        </p:nvSpPr>
        <p:spPr>
          <a:xfrm>
            <a:off x="6359000" y="422025"/>
            <a:ext cx="23559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태블로 소개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  <p:pic>
        <p:nvPicPr>
          <p:cNvPr id="420" name="Google Shape;420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48"/>
          <p:cNvSpPr txBox="1"/>
          <p:nvPr/>
        </p:nvSpPr>
        <p:spPr>
          <a:xfrm>
            <a:off x="656025" y="698575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rgbClr val="1F447D"/>
                </a:solidFill>
              </a:rPr>
              <a:t>핵심 영역 별로 실적 현황 및 추이 조회</a:t>
            </a:r>
            <a:endParaRPr b="1" dirty="0">
              <a:solidFill>
                <a:srgbClr val="1C4587"/>
              </a:solidFill>
            </a:endParaRPr>
          </a:p>
        </p:txBody>
      </p:sp>
      <p:pic>
        <p:nvPicPr>
          <p:cNvPr id="423" name="Google Shape;42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9414" y="1283726"/>
            <a:ext cx="6930162" cy="455538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8"/>
          <p:cNvSpPr/>
          <p:nvPr/>
        </p:nvSpPr>
        <p:spPr>
          <a:xfrm>
            <a:off x="6359000" y="422025"/>
            <a:ext cx="23559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태블로 소개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  <p:pic>
        <p:nvPicPr>
          <p:cNvPr id="430" name="Google Shape;430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9"/>
          <p:cNvSpPr txBox="1"/>
          <p:nvPr/>
        </p:nvSpPr>
        <p:spPr>
          <a:xfrm>
            <a:off x="656025" y="698575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핵심 영역 별로 실적 현황 및 추이 조회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433" name="Google Shape;43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063" y="1252675"/>
            <a:ext cx="6920462" cy="454921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9"/>
          <p:cNvSpPr/>
          <p:nvPr/>
        </p:nvSpPr>
        <p:spPr>
          <a:xfrm>
            <a:off x="6359000" y="422025"/>
            <a:ext cx="23559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태블로 소개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  <p:pic>
        <p:nvPicPr>
          <p:cNvPr id="440" name="Google Shape;440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0"/>
          <p:cNvSpPr txBox="1"/>
          <p:nvPr/>
        </p:nvSpPr>
        <p:spPr>
          <a:xfrm>
            <a:off x="636975" y="764220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rgbClr val="1F447D"/>
                </a:solidFill>
              </a:rPr>
              <a:t>자신의 운전 습관에 가장 잘 맞는 차 찾기</a:t>
            </a:r>
            <a:endParaRPr b="1" dirty="0"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1F447D"/>
                </a:solidFill>
              </a:rPr>
              <a:t>다양한 자동차 브랜드 및 유형에 대한 연비와 엔진 정보가 통합</a:t>
            </a:r>
            <a:endParaRPr dirty="0">
              <a:solidFill>
                <a:srgbClr val="1F447D"/>
              </a:solidFill>
            </a:endParaRPr>
          </a:p>
        </p:txBody>
      </p:sp>
      <p:pic>
        <p:nvPicPr>
          <p:cNvPr id="443" name="Google Shape;44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2175" y="1359656"/>
            <a:ext cx="7241700" cy="4419323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0"/>
          <p:cNvSpPr/>
          <p:nvPr/>
        </p:nvSpPr>
        <p:spPr>
          <a:xfrm>
            <a:off x="6359000" y="422025"/>
            <a:ext cx="23559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태블로 소개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1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  <p:pic>
        <p:nvPicPr>
          <p:cNvPr id="450" name="Google Shape;45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1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1"/>
          <p:cNvSpPr txBox="1"/>
          <p:nvPr/>
        </p:nvSpPr>
        <p:spPr>
          <a:xfrm>
            <a:off x="656025" y="783451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rgbClr val="1F447D"/>
                </a:solidFill>
              </a:rPr>
              <a:t>100대 기업의 사례</a:t>
            </a:r>
            <a:endParaRPr b="1" dirty="0"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1F447D"/>
                </a:solidFill>
              </a:rPr>
              <a:t>100대 상장 소프트웨어 회사의 물가 상승률을 적용한 수입 증가</a:t>
            </a:r>
            <a:endParaRPr dirty="0">
              <a:solidFill>
                <a:srgbClr val="1F447D"/>
              </a:solidFill>
            </a:endParaRPr>
          </a:p>
        </p:txBody>
      </p:sp>
      <p:pic>
        <p:nvPicPr>
          <p:cNvPr id="453" name="Google Shape;453;p51"/>
          <p:cNvPicPr preferRelativeResize="0"/>
          <p:nvPr/>
        </p:nvPicPr>
        <p:blipFill rotWithShape="1">
          <a:blip r:embed="rId5">
            <a:alphaModFix/>
          </a:blip>
          <a:srcRect b="1700"/>
          <a:stretch/>
        </p:blipFill>
        <p:spPr>
          <a:xfrm>
            <a:off x="994475" y="1359656"/>
            <a:ext cx="7368475" cy="4503681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1"/>
          <p:cNvSpPr/>
          <p:nvPr/>
        </p:nvSpPr>
        <p:spPr>
          <a:xfrm>
            <a:off x="6359000" y="422025"/>
            <a:ext cx="23559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태블로 소개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  <p:pic>
        <p:nvPicPr>
          <p:cNvPr id="460" name="Google Shape;460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2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52"/>
          <p:cNvSpPr txBox="1"/>
          <p:nvPr/>
        </p:nvSpPr>
        <p:spPr>
          <a:xfrm>
            <a:off x="656025" y="698575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고유 디자인의 맞춤형 대시보드 디자인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463" name="Google Shape;46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9775" y="1299661"/>
            <a:ext cx="6703125" cy="455928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2"/>
          <p:cNvSpPr/>
          <p:nvPr/>
        </p:nvSpPr>
        <p:spPr>
          <a:xfrm>
            <a:off x="6359000" y="422025"/>
            <a:ext cx="23559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태블로 소개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3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  <p:pic>
        <p:nvPicPr>
          <p:cNvPr id="470" name="Google Shape;470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3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025" y="1636203"/>
            <a:ext cx="7902575" cy="3897006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3"/>
          <p:cNvSpPr txBox="1"/>
          <p:nvPr/>
        </p:nvSpPr>
        <p:spPr>
          <a:xfrm>
            <a:off x="656025" y="698575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탑10 고객의 거래 이력과 수익에 대해 </a:t>
            </a:r>
            <a:endParaRPr b="1"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insight를 주는 interactive 대시보드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474" name="Google Shape;474;p53"/>
          <p:cNvSpPr/>
          <p:nvPr/>
        </p:nvSpPr>
        <p:spPr>
          <a:xfrm>
            <a:off x="6359000" y="422025"/>
            <a:ext cx="23559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태블로 소개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/>
          <p:nvPr/>
        </p:nvSpPr>
        <p:spPr>
          <a:xfrm>
            <a:off x="3941875" y="2451400"/>
            <a:ext cx="4208100" cy="10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rgbClr val="2AB9C7"/>
                </a:solidFill>
              </a:rPr>
              <a:t>데이터 시각화의 중요성</a:t>
            </a:r>
            <a:endParaRPr sz="3200" b="1">
              <a:solidFill>
                <a:srgbClr val="2AB9C7"/>
              </a:solidFill>
            </a:endParaRPr>
          </a:p>
        </p:txBody>
      </p:sp>
      <p:sp>
        <p:nvSpPr>
          <p:cNvPr id="208" name="Google Shape;208;p27"/>
          <p:cNvSpPr/>
          <p:nvPr/>
        </p:nvSpPr>
        <p:spPr>
          <a:xfrm>
            <a:off x="444425" y="510725"/>
            <a:ext cx="17529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</a:rPr>
              <a:t>데이터 시각화와 태블로(Tableau) 소개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209" name="Google Shape;209;p27"/>
          <p:cNvSpPr/>
          <p:nvPr/>
        </p:nvSpPr>
        <p:spPr>
          <a:xfrm>
            <a:off x="2852363" y="2346204"/>
            <a:ext cx="12105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>
                <a:solidFill>
                  <a:srgbClr val="2AB9C7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6600" b="1">
              <a:solidFill>
                <a:srgbClr val="2AB9C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  <p:pic>
        <p:nvPicPr>
          <p:cNvPr id="480" name="Google Shape;480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4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p54"/>
          <p:cNvPicPr preferRelativeResize="0"/>
          <p:nvPr/>
        </p:nvPicPr>
        <p:blipFill rotWithShape="1">
          <a:blip r:embed="rId5">
            <a:alphaModFix/>
          </a:blip>
          <a:srcRect r="872"/>
          <a:stretch/>
        </p:blipFill>
        <p:spPr>
          <a:xfrm>
            <a:off x="1174650" y="1410141"/>
            <a:ext cx="6858300" cy="44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4"/>
          <p:cNvSpPr txBox="1"/>
          <p:nvPr/>
        </p:nvSpPr>
        <p:spPr>
          <a:xfrm>
            <a:off x="512450" y="84813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rgbClr val="1F447D"/>
                </a:solidFill>
              </a:rPr>
              <a:t>2000-2007년 미국에서 오픈한 모든 신규 소매 매장 시각화</a:t>
            </a:r>
            <a:endParaRPr b="1" dirty="0"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1F447D"/>
                </a:solidFill>
              </a:rPr>
              <a:t>연도 필터에서 슬라이더를 드래그하면 연도별 데이터가 왼쪽 상단의 차트에 하이라이트 가능</a:t>
            </a:r>
            <a:endParaRPr sz="1200" dirty="0">
              <a:solidFill>
                <a:srgbClr val="1F447D"/>
              </a:solidFill>
            </a:endParaRPr>
          </a:p>
        </p:txBody>
      </p:sp>
      <p:sp>
        <p:nvSpPr>
          <p:cNvPr id="484" name="Google Shape;484;p54"/>
          <p:cNvSpPr/>
          <p:nvPr/>
        </p:nvSpPr>
        <p:spPr>
          <a:xfrm>
            <a:off x="6359000" y="422025"/>
            <a:ext cx="23559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태블로 소개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5"/>
          <p:cNvSpPr/>
          <p:nvPr/>
        </p:nvSpPr>
        <p:spPr>
          <a:xfrm>
            <a:off x="634200" y="1281750"/>
            <a:ext cx="7845900" cy="45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-KR" sz="18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End of slide</a:t>
            </a:r>
            <a:endParaRPr sz="1800" b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sz="1800" b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300"/>
              </a:spcAft>
              <a:buSzPts val="1100"/>
              <a:buNone/>
            </a:pPr>
            <a:endParaRPr sz="1800" b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55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  <p:pic>
        <p:nvPicPr>
          <p:cNvPr id="491" name="Google Shape;491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9125" y="2025525"/>
            <a:ext cx="6605751" cy="37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5"/>
          <p:cNvSpPr txBox="1"/>
          <p:nvPr/>
        </p:nvSpPr>
        <p:spPr>
          <a:xfrm>
            <a:off x="634200" y="5856450"/>
            <a:ext cx="560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ko-KR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https://www.udemy.com/artificial-intelligence-az/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pic>
        <p:nvPicPr>
          <p:cNvPr id="215" name="Google Shape;21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221" y="1344219"/>
            <a:ext cx="7679557" cy="462676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 txBox="1"/>
          <p:nvPr/>
        </p:nvSpPr>
        <p:spPr>
          <a:xfrm>
            <a:off x="732225" y="850975"/>
            <a:ext cx="57666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1C4587"/>
                </a:solidFill>
              </a:rPr>
              <a:t>다음 숫자 중 9는 몇 개일까요?</a:t>
            </a:r>
            <a:endParaRPr sz="1800" b="1">
              <a:solidFill>
                <a:srgbClr val="1C4587"/>
              </a:solidFill>
            </a:endParaRPr>
          </a:p>
        </p:txBody>
      </p:sp>
      <p:sp>
        <p:nvSpPr>
          <p:cNvPr id="219" name="Google Shape;219;p28"/>
          <p:cNvSpPr txBox="1"/>
          <p:nvPr/>
        </p:nvSpPr>
        <p:spPr>
          <a:xfrm>
            <a:off x="764775" y="6101000"/>
            <a:ext cx="54774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6"/>
              </a:rPr>
              <a:t>http://www.datavisualization.co.kr/</a:t>
            </a:r>
            <a:endParaRPr/>
          </a:p>
        </p:txBody>
      </p:sp>
      <p:sp>
        <p:nvSpPr>
          <p:cNvPr id="220" name="Google Shape;220;p28"/>
          <p:cNvSpPr/>
          <p:nvPr/>
        </p:nvSpPr>
        <p:spPr>
          <a:xfrm>
            <a:off x="6387825" y="323625"/>
            <a:ext cx="23559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데이터 시각화의 중요성</a:t>
            </a:r>
            <a:endParaRPr sz="18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pic>
        <p:nvPicPr>
          <p:cNvPr id="226" name="Google Shape;22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547" y="1313162"/>
            <a:ext cx="7730702" cy="466103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9"/>
          <p:cNvSpPr txBox="1"/>
          <p:nvPr/>
        </p:nvSpPr>
        <p:spPr>
          <a:xfrm>
            <a:off x="764775" y="6101000"/>
            <a:ext cx="54774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6"/>
              </a:rPr>
              <a:t>http://www.datavisualization.co.kr/</a:t>
            </a:r>
            <a:endParaRPr/>
          </a:p>
        </p:txBody>
      </p:sp>
      <p:sp>
        <p:nvSpPr>
          <p:cNvPr id="230" name="Google Shape;230;p29"/>
          <p:cNvSpPr txBox="1"/>
          <p:nvPr/>
        </p:nvSpPr>
        <p:spPr>
          <a:xfrm>
            <a:off x="732225" y="850975"/>
            <a:ext cx="57666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1C4587"/>
                </a:solidFill>
              </a:rPr>
              <a:t>다음 숫자 중 9는 몇 개일까요?</a:t>
            </a:r>
            <a:endParaRPr sz="1800" b="1">
              <a:solidFill>
                <a:srgbClr val="1C4587"/>
              </a:solidFill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6387825" y="323625"/>
            <a:ext cx="23559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데이터 시각화의 중요성</a:t>
            </a:r>
            <a:endParaRPr sz="18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  <p:pic>
        <p:nvPicPr>
          <p:cNvPr id="237" name="Google Shape;237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30"/>
          <p:cNvPicPr preferRelativeResize="0"/>
          <p:nvPr/>
        </p:nvPicPr>
        <p:blipFill rotWithShape="1">
          <a:blip r:embed="rId5">
            <a:alphaModFix/>
          </a:blip>
          <a:srcRect b="1429"/>
          <a:stretch/>
        </p:blipFill>
        <p:spPr>
          <a:xfrm>
            <a:off x="753791" y="1368907"/>
            <a:ext cx="7679550" cy="462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/>
        </p:nvSpPr>
        <p:spPr>
          <a:xfrm>
            <a:off x="764775" y="6101000"/>
            <a:ext cx="54774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6"/>
              </a:rPr>
              <a:t>http://www.datavisualization.co.kr/</a:t>
            </a:r>
            <a:endParaRPr/>
          </a:p>
        </p:txBody>
      </p:sp>
      <p:sp>
        <p:nvSpPr>
          <p:cNvPr id="241" name="Google Shape;241;p30"/>
          <p:cNvSpPr txBox="1"/>
          <p:nvPr/>
        </p:nvSpPr>
        <p:spPr>
          <a:xfrm>
            <a:off x="732225" y="850975"/>
            <a:ext cx="57666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1C4587"/>
                </a:solidFill>
              </a:rPr>
              <a:t>다음 숫자 중 9는 몇 개일까요?</a:t>
            </a:r>
            <a:endParaRPr sz="1800" b="1">
              <a:solidFill>
                <a:srgbClr val="1C4587"/>
              </a:solidFill>
            </a:endParaRPr>
          </a:p>
        </p:txBody>
      </p:sp>
      <p:sp>
        <p:nvSpPr>
          <p:cNvPr id="242" name="Google Shape;242;p30"/>
          <p:cNvSpPr/>
          <p:nvPr/>
        </p:nvSpPr>
        <p:spPr>
          <a:xfrm>
            <a:off x="6387825" y="323625"/>
            <a:ext cx="23559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데이터 시각화의 중요성</a:t>
            </a:r>
            <a:endParaRPr sz="18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  <p:pic>
        <p:nvPicPr>
          <p:cNvPr id="248" name="Google Shape;24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616" y="1735725"/>
            <a:ext cx="7593063" cy="420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/>
        </p:nvSpPr>
        <p:spPr>
          <a:xfrm>
            <a:off x="753800" y="850975"/>
            <a:ext cx="57666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1C4587"/>
                </a:solidFill>
              </a:rPr>
              <a:t>시각화의 요소</a:t>
            </a:r>
            <a:endParaRPr sz="1800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C4587"/>
                </a:solidFill>
              </a:rPr>
              <a:t>색상, 크기, 방향, 문자, 도형, 이미지로 원하는 정보를 강조하고 스토리를 효과적으로 전달합니다.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764775" y="6101000"/>
            <a:ext cx="54774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6"/>
              </a:rPr>
              <a:t>http://www.datavisualization.co.kr/</a:t>
            </a: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6387825" y="323625"/>
            <a:ext cx="23559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데이터 시각화의 중요성</a:t>
            </a:r>
            <a:endParaRPr sz="18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  <p:pic>
        <p:nvPicPr>
          <p:cNvPr id="259" name="Google Shape;25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2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32"/>
          <p:cNvPicPr preferRelativeResize="0"/>
          <p:nvPr/>
        </p:nvPicPr>
        <p:blipFill rotWithShape="1">
          <a:blip r:embed="rId5">
            <a:alphaModFix/>
          </a:blip>
          <a:srcRect b="5526"/>
          <a:stretch/>
        </p:blipFill>
        <p:spPr>
          <a:xfrm>
            <a:off x="549913" y="1302900"/>
            <a:ext cx="8044174" cy="46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2"/>
          <p:cNvSpPr txBox="1"/>
          <p:nvPr/>
        </p:nvSpPr>
        <p:spPr>
          <a:xfrm>
            <a:off x="549925" y="850975"/>
            <a:ext cx="57666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1C4587"/>
                </a:solidFill>
              </a:rPr>
              <a:t>시각화의 효과</a:t>
            </a:r>
            <a:endParaRPr sz="1800">
              <a:solidFill>
                <a:srgbClr val="1C4587"/>
              </a:solidFill>
            </a:endParaRPr>
          </a:p>
        </p:txBody>
      </p:sp>
      <p:sp>
        <p:nvSpPr>
          <p:cNvPr id="263" name="Google Shape;263;p32"/>
          <p:cNvSpPr txBox="1"/>
          <p:nvPr/>
        </p:nvSpPr>
        <p:spPr>
          <a:xfrm>
            <a:off x="549925" y="4707650"/>
            <a:ext cx="32025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1C4587"/>
                </a:solidFill>
              </a:rPr>
              <a:t>차트와 지도 중</a:t>
            </a:r>
            <a:endParaRPr sz="1800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1C4587"/>
                </a:solidFill>
              </a:rPr>
              <a:t>어느것이 더 효과적인가요?</a:t>
            </a:r>
            <a:endParaRPr sz="1800">
              <a:solidFill>
                <a:srgbClr val="1C4587"/>
              </a:solidFill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6387825" y="323625"/>
            <a:ext cx="23559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데이터 시각화의 중요성</a:t>
            </a:r>
            <a:endParaRPr sz="18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</a:endParaRPr>
          </a:p>
        </p:txBody>
      </p:sp>
      <p:sp>
        <p:nvSpPr>
          <p:cNvPr id="265" name="Google Shape;265;p32"/>
          <p:cNvSpPr txBox="1"/>
          <p:nvPr/>
        </p:nvSpPr>
        <p:spPr>
          <a:xfrm>
            <a:off x="764775" y="6101000"/>
            <a:ext cx="54774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6"/>
              </a:rPr>
              <a:t>http://www.datavisualization.co.kr/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/>
          <p:nvPr/>
        </p:nvSpPr>
        <p:spPr>
          <a:xfrm>
            <a:off x="3941875" y="2689125"/>
            <a:ext cx="4208100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rgbClr val="2AB9C7"/>
                </a:solidFill>
              </a:rPr>
              <a:t>태블로 소개</a:t>
            </a:r>
            <a:endParaRPr sz="3200" b="1">
              <a:solidFill>
                <a:srgbClr val="2AB9C7"/>
              </a:solidFill>
            </a:endParaRPr>
          </a:p>
        </p:txBody>
      </p:sp>
      <p:sp>
        <p:nvSpPr>
          <p:cNvPr id="271" name="Google Shape;271;p33"/>
          <p:cNvSpPr/>
          <p:nvPr/>
        </p:nvSpPr>
        <p:spPr>
          <a:xfrm>
            <a:off x="444425" y="510725"/>
            <a:ext cx="17529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</a:rPr>
              <a:t>데이터 시각화와 태블로(Tableau) 소개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272" name="Google Shape;272;p33"/>
          <p:cNvSpPr/>
          <p:nvPr/>
        </p:nvSpPr>
        <p:spPr>
          <a:xfrm>
            <a:off x="2852363" y="2346204"/>
            <a:ext cx="12105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>
                <a:solidFill>
                  <a:srgbClr val="2AB9C7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6600" b="1">
                <a:solidFill>
                  <a:srgbClr val="2AB9C7"/>
                </a:solidFill>
              </a:rPr>
              <a:t>2</a:t>
            </a:r>
            <a:endParaRPr sz="6600" b="1">
              <a:solidFill>
                <a:srgbClr val="2AB9C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773</Words>
  <Application>Microsoft Office PowerPoint</Application>
  <PresentationFormat>On-screen Show (4:3)</PresentationFormat>
  <Paragraphs>173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Calibri</vt:lpstr>
      <vt:lpstr>Arial</vt:lpstr>
      <vt:lpstr>Malgun Gothic</vt:lpstr>
      <vt:lpstr>Nanum Gothic</vt:lpstr>
      <vt:lpstr>Roboto</vt:lpstr>
      <vt:lpstr>Office 테마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Yang Kyu Yoo</cp:lastModifiedBy>
  <cp:revision>1</cp:revision>
  <dcterms:modified xsi:type="dcterms:W3CDTF">2019-07-10T02:54:04Z</dcterms:modified>
</cp:coreProperties>
</file>